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4" r:id="rId2"/>
    <p:sldId id="294" r:id="rId3"/>
    <p:sldId id="283" r:id="rId4"/>
    <p:sldId id="285" r:id="rId5"/>
    <p:sldId id="286" r:id="rId6"/>
    <p:sldId id="287" r:id="rId7"/>
    <p:sldId id="257" r:id="rId8"/>
    <p:sldId id="278" r:id="rId9"/>
    <p:sldId id="280" r:id="rId10"/>
    <p:sldId id="290" r:id="rId11"/>
    <p:sldId id="276" r:id="rId12"/>
    <p:sldId id="292" r:id="rId13"/>
    <p:sldId id="268" r:id="rId14"/>
    <p:sldId id="293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6FA"/>
    <a:srgbClr val="CA6CC6"/>
    <a:srgbClr val="CC3399"/>
    <a:srgbClr val="A103A1"/>
    <a:srgbClr val="D961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441D3-2592-4EB6-B711-2675638DE5FA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A6AB9-4C9A-466E-B722-F8F692BBC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A6AB9-4C9A-466E-B722-F8F692BBC3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682C6A-61CA-4737-84A3-0F465FF4220A}" type="datetimeFigureOut">
              <a:rPr lang="sr-Latn-CS" smtClean="0"/>
              <a:pPr/>
              <a:t>29.3.2018.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214554"/>
            <a:ext cx="70723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 СРПСКИ УСТАНАК</a:t>
            </a:r>
            <a:endParaRPr lang="sr-Latn-C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Србија добија аутономију 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а)  1830. посебним бератом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б) 1830. Првим хатишерифом</a:t>
            </a:r>
            <a:endParaRPr lang="en-US" sz="2400" dirty="0"/>
          </a:p>
        </p:txBody>
      </p:sp>
      <p:pic>
        <p:nvPicPr>
          <p:cNvPr id="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928694" cy="857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431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Кнез Милош добија наследно кнежевско достојанство: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00438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а) 1833. </a:t>
            </a:r>
            <a:r>
              <a:rPr lang="sr-Latn-RS" sz="2400" b="1" dirty="0" smtClean="0"/>
              <a:t>II</a:t>
            </a:r>
            <a:r>
              <a:rPr lang="sr-Cyrl-RS" sz="2400" b="1" dirty="0" smtClean="0"/>
              <a:t> хатишерифом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357694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б)  1830. посебним бератом </a:t>
            </a:r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11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71942"/>
            <a:ext cx="928694" cy="857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4929198"/>
            <a:ext cx="742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ХАТИШЕРИФ је 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72206"/>
            <a:ext cx="3714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б) султанова наредба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429264"/>
            <a:ext cx="6286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а ) наредба руског цара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5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6000744"/>
            <a:ext cx="92869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440145">
            <a:off x="1481036" y="1387882"/>
            <a:ext cx="7000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Ова карта приказује проширење Србије за 6 нахија 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000636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а) Првим хатишерифом 1830.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857892"/>
            <a:ext cx="650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б)  нахија </a:t>
            </a:r>
            <a:r>
              <a:rPr lang="sr-Latn-RS" sz="2800" b="1" dirty="0" smtClean="0">
                <a:solidFill>
                  <a:schemeClr val="bg1"/>
                </a:solidFill>
              </a:rPr>
              <a:t>II</a:t>
            </a:r>
            <a:r>
              <a:rPr lang="sr-Cyrl-RS" sz="2800" b="1" dirty="0" smtClean="0">
                <a:solidFill>
                  <a:schemeClr val="bg1"/>
                </a:solidFill>
              </a:rPr>
              <a:t> хатишерифом 1833.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786454"/>
            <a:ext cx="928694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71480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Све хатишерифе је издао султан са слике ,а њеово име је? 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1506" name="Picture 2" descr="Ð ÐµÐ·ÑÐ»ÑÐ°Ñ ÑÐ»Ð¸ÐºÐ° Ð·Ð° ÑÑÐ»ÑÐ°Ð½ Ð¼Ð°ÑÐ¼ÑÐ´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3252769" cy="44291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14311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а) Селим </a:t>
            </a:r>
            <a:r>
              <a:rPr lang="en-US" sz="2400" dirty="0" smtClean="0"/>
              <a:t>III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07181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б)</a:t>
            </a:r>
            <a:r>
              <a:rPr lang="en-US" sz="2400" dirty="0" smtClean="0"/>
              <a:t> </a:t>
            </a:r>
            <a:r>
              <a:rPr lang="sr-Cyrl-RS" sz="2400" dirty="0" smtClean="0"/>
              <a:t>Махмуд</a:t>
            </a:r>
            <a:r>
              <a:rPr lang="en-US" sz="2400" dirty="0" smtClean="0"/>
              <a:t> II </a:t>
            </a:r>
            <a:r>
              <a:rPr lang="sr-Cyrl-RS" sz="2400" dirty="0" smtClean="0"/>
              <a:t> </a:t>
            </a:r>
            <a:endParaRPr lang="en-US" sz="2400" dirty="0"/>
          </a:p>
        </p:txBody>
      </p:sp>
      <p:pic>
        <p:nvPicPr>
          <p:cNvPr id="8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928934"/>
            <a:ext cx="928694" cy="857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8"/>
            <a:ext cx="5143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Ратна фаза Српске револуције се завшава: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5016"/>
            <a:ext cx="642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а ) 1830. Првим хатишерифом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215082"/>
            <a:ext cx="592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б) Споразум Милош- Марашлија</a:t>
            </a:r>
            <a:endParaRPr lang="en-US" sz="2400" dirty="0"/>
          </a:p>
        </p:txBody>
      </p:sp>
      <p:pic>
        <p:nvPicPr>
          <p:cNvPr id="12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6000744"/>
            <a:ext cx="92869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6/6f/%D0%9C%D0%B0%D0%BD%D0%B0%D1%81%D1%82%D0%B8%D1%80_%D0%9F%D0%BE%D0%BA%D0%B0%D1%98%D0%BD%D0%B8%D1%86%D0%B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2863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Цркву  ,,Покајница”-подигао  Карађорђев кум убица: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endParaRPr lang="sr-Cyrl-RS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786454"/>
            <a:ext cx="814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а) Вујица Вулићевић у Радовањском Лугу код Смедеревске плане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57958"/>
            <a:ext cx="821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б) Милош Обрено</a:t>
            </a:r>
            <a:r>
              <a:rPr lang="sr-Cyrl-RS" sz="2000" dirty="0" smtClean="0"/>
              <a:t>вић </a:t>
            </a:r>
            <a:r>
              <a:rPr lang="sr-Cyrl-RS" sz="2000" b="1" dirty="0" smtClean="0"/>
              <a:t>у Радовањском Лугу код Смедеревске плане 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715016"/>
            <a:ext cx="928694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857364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solidFill>
                  <a:srgbClr val="FFFF00"/>
                </a:solidFill>
              </a:rPr>
              <a:t>Бррааавввоооо!!!!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9698" name="Picture 2" descr="C:\Users\User\Desktop\Fejs\72bd86183fff8f4b151eb7fe34f2a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143248"/>
            <a:ext cx="2247900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vie.xx.fbcdn.net/hphotos-xpf1/v/t1.0-9/20887_603063786490848_5890898813866097140_n.jpg?oh=58ef971f10019df86b46de1c22ffbde5&amp;oe=559EEA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86520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Таковски устанак, слика Винцента Кацлера из 1882. године.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dirty="0"/>
          </a:p>
        </p:txBody>
      </p:sp>
    </p:spTree>
  </p:cSld>
  <p:clrMapOvr>
    <a:masterClrMapping/>
  </p:clrMapOvr>
  <p:transition spd="med">
    <p:pull dir="d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Зулуми Турака Сулејман-паше Скопљака су 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а) повод </a:t>
            </a:r>
            <a:r>
              <a:rPr lang="en-US" sz="2800" dirty="0" smtClean="0"/>
              <a:t>II </a:t>
            </a:r>
            <a:r>
              <a:rPr lang="sr-Cyrl-RS" sz="2800" dirty="0" smtClean="0"/>
              <a:t>српског устанка</a:t>
            </a:r>
          </a:p>
          <a:p>
            <a:r>
              <a:rPr lang="sr-Cyrl-RS" sz="2800" dirty="0" smtClean="0"/>
              <a:t>     </a:t>
            </a:r>
          </a:p>
          <a:p>
            <a:r>
              <a:rPr lang="sr-Cyrl-RS" sz="2800" dirty="0" smtClean="0"/>
              <a:t>б) узрок </a:t>
            </a:r>
            <a:r>
              <a:rPr lang="en-US" sz="2800" dirty="0" smtClean="0"/>
              <a:t>II </a:t>
            </a:r>
            <a:r>
              <a:rPr lang="sr-Cyrl-RS" sz="2800" dirty="0" smtClean="0"/>
              <a:t>српског устанка </a:t>
            </a:r>
            <a:endParaRPr lang="en-US" sz="2800" dirty="0"/>
          </a:p>
        </p:txBody>
      </p:sp>
      <p:pic>
        <p:nvPicPr>
          <p:cNvPr id="102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928694" cy="7143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643182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На слици је приказан манастир: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6" descr="http://www.cacak.org.rs/userfiles/images/Verski%20Turizam/Trna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3143248"/>
            <a:ext cx="4176464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371475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а) Боговађа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64344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б) Трнава</a:t>
            </a:r>
            <a:endParaRPr lang="en-US" sz="2800" dirty="0"/>
          </a:p>
        </p:txBody>
      </p:sp>
      <p:pic>
        <p:nvPicPr>
          <p:cNvPr id="9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357694"/>
            <a:ext cx="928694" cy="7143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286388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У манастиру Трнава је 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715016"/>
            <a:ext cx="3143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а) Било седиште Совјета 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5715017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б) Избила Хаџи-Проданова</a:t>
            </a:r>
          </a:p>
          <a:p>
            <a:r>
              <a:rPr lang="sr-Cyrl-RS" sz="2800" dirty="0" smtClean="0"/>
              <a:t> буна </a:t>
            </a:r>
            <a:endParaRPr lang="en-US" sz="2800" dirty="0"/>
          </a:p>
        </p:txBody>
      </p:sp>
      <p:pic>
        <p:nvPicPr>
          <p:cNvPr id="15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143619"/>
            <a:ext cx="928694" cy="71438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01365 L -0.59479 0.013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За вођу </a:t>
            </a:r>
            <a:r>
              <a:rPr lang="en-US" sz="2800" dirty="0" smtClean="0">
                <a:solidFill>
                  <a:srgbClr val="FFFF00"/>
                </a:solidFill>
              </a:rPr>
              <a:t>II </a:t>
            </a:r>
            <a:r>
              <a:rPr lang="sr-Cyrl-RS" sz="2800" dirty="0" smtClean="0">
                <a:solidFill>
                  <a:srgbClr val="FFFF00"/>
                </a:solidFill>
              </a:rPr>
              <a:t>српског устанка изабран је: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542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а) вожд КараЂорђе Петровић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85926"/>
            <a:ext cx="450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б) кнез Милош Обреновић </a:t>
            </a:r>
            <a:endParaRPr lang="en-US" sz="2800" dirty="0"/>
          </a:p>
        </p:txBody>
      </p:sp>
      <p:pic>
        <p:nvPicPr>
          <p:cNvPr id="5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928694" cy="8572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928934"/>
            <a:ext cx="785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Линчост на слици се зове: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273630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28992" y="450057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а) кнез Милош Обреновић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557214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б) Хаџи-Продан Глиоријевић</a:t>
            </a:r>
            <a:endParaRPr lang="en-US" sz="2800" dirty="0"/>
          </a:p>
        </p:txBody>
      </p:sp>
      <p:pic>
        <p:nvPicPr>
          <p:cNvPr id="10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357694"/>
            <a:ext cx="928694" cy="8572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sr/archive/8/86/20140216143636!Drugi_srpski_ustan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4291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На овој слици је приказан историјски догађај: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00636"/>
            <a:ext cx="300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а) Збор у Орашцу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5000636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б) Таковски устанак </a:t>
            </a:r>
            <a:endParaRPr lang="en-US" sz="2400" dirty="0"/>
          </a:p>
        </p:txBody>
      </p:sp>
      <p:pic>
        <p:nvPicPr>
          <p:cNvPr id="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929198"/>
            <a:ext cx="928694" cy="7143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643578"/>
            <a:ext cx="792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Овај догађај се збио:  </a:t>
            </a:r>
            <a:r>
              <a:rPr lang="sr-Cyrl-RS" sz="2400" dirty="0" smtClean="0"/>
              <a:t>а) на </a:t>
            </a:r>
            <a:r>
              <a:rPr lang="sr-Cyrl-RS" sz="2400" b="1" dirty="0" smtClean="0"/>
              <a:t>Цвети ( 23.04.1814 )</a:t>
            </a:r>
            <a:r>
              <a:rPr lang="sr-Cyrl-R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635795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   б) на </a:t>
            </a:r>
            <a:r>
              <a:rPr lang="sr-Cyrl-RS" sz="2400" b="1" dirty="0" smtClean="0"/>
              <a:t>Цвети ( 23.04.1815 )</a:t>
            </a:r>
            <a:r>
              <a:rPr lang="sr-Cyrl-RS" sz="2400" dirty="0" smtClean="0"/>
              <a:t> 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6215082"/>
            <a:ext cx="928694" cy="6429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3143248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Ево мене, ето вас – Рат </a:t>
            </a:r>
            <a:r>
              <a:rPr lang="sr-Cyrl-RS" sz="2800" b="1" dirty="0" smtClean="0"/>
              <a:t>Турцима</a:t>
            </a:r>
            <a:r>
              <a:rPr lang="en-US" sz="2800" b="1" dirty="0" smtClean="0"/>
              <a:t>!</a:t>
            </a:r>
            <a:r>
              <a:rPr lang="sr-Cyrl-RS" sz="2800" b="1" dirty="0" smtClean="0"/>
              <a:t>  </a:t>
            </a:r>
            <a:endParaRPr lang="en-GB" sz="2800" b="1" dirty="0"/>
          </a:p>
        </p:txBody>
      </p:sp>
    </p:spTree>
  </p:cSld>
  <p:clrMapOvr>
    <a:masterClrMapping/>
  </p:clrMapOvr>
  <p:transition spd="slow">
    <p:pull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142852"/>
            <a:ext cx="5755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Милошев план устанка био је 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а) Са Рудника ослободити сва села и градове у</a:t>
            </a:r>
            <a:r>
              <a:rPr lang="sr-Cyrl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/>
              <a:t>Београдском пашалуку </a:t>
            </a:r>
            <a:r>
              <a:rPr lang="sr-Cyrl-RS" sz="2400" dirty="0" smtClean="0">
                <a:solidFill>
                  <a:srgbClr val="FFFF00"/>
                </a:solidFill>
              </a:rPr>
              <a:t>,</a:t>
            </a:r>
            <a:r>
              <a:rPr lang="sr-Cyrl-RS" sz="2400" dirty="0" smtClean="0"/>
              <a:t>а затим преговарати о аутономији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43116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б) са Рудника ослободити  центар Београдског пашалука,а затим преговарати о аутономији</a:t>
            </a:r>
            <a:endParaRPr lang="en-US" sz="2400" dirty="0"/>
          </a:p>
        </p:txBody>
      </p:sp>
      <p:pic>
        <p:nvPicPr>
          <p:cNvPr id="5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928694" cy="8572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92906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а) Највећ</a:t>
            </a:r>
            <a:r>
              <a:rPr lang="sr-Latn-CS" sz="2400" b="1" dirty="0" smtClean="0">
                <a:solidFill>
                  <a:srgbClr val="FFFF00"/>
                </a:solidFill>
              </a:rPr>
              <a:t>e</a:t>
            </a:r>
            <a:r>
              <a:rPr lang="sr-Cyrl-RS" sz="2400" b="1" dirty="0" smtClean="0">
                <a:solidFill>
                  <a:srgbClr val="FFFF00"/>
                </a:solidFill>
              </a:rPr>
              <a:t> борб</a:t>
            </a:r>
            <a:r>
              <a:rPr lang="sr-Latn-CS" sz="2400" b="1" dirty="0" smtClean="0">
                <a:solidFill>
                  <a:srgbClr val="FFFF00"/>
                </a:solidFill>
              </a:rPr>
              <a:t>e</a:t>
            </a:r>
            <a:r>
              <a:rPr lang="sr-Cyrl-RS" sz="2400" b="1" dirty="0" smtClean="0">
                <a:solidFill>
                  <a:srgbClr val="FFFF00"/>
                </a:solidFill>
              </a:rPr>
              <a:t> вођене су на брду Љубићу </a:t>
            </a:r>
            <a:r>
              <a:rPr lang="sr-Cyrl-RS" sz="2400" dirty="0" smtClean="0">
                <a:solidFill>
                  <a:srgbClr val="FFFF00"/>
                </a:solidFill>
              </a:rPr>
              <a:t>за Чачак под</a:t>
            </a:r>
            <a:r>
              <a:rPr lang="sr-Cyrl-RS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командом Танаска Рајића</a:t>
            </a:r>
            <a:endParaRPr lang="sr-Latn-CS" sz="2400" b="1" dirty="0" smtClean="0">
              <a:solidFill>
                <a:srgbClr val="FFFF00"/>
              </a:solidFill>
            </a:endParaRPr>
          </a:p>
          <a:p>
            <a:pPr lvl="0"/>
            <a:endParaRPr lang="sr-Latn-CS" sz="24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429264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400" dirty="0" smtClean="0">
                <a:solidFill>
                  <a:srgbClr val="FFFF00"/>
                </a:solidFill>
              </a:rPr>
              <a:t>б) </a:t>
            </a:r>
            <a:r>
              <a:rPr lang="sr-Cyrl-RS" sz="2400" b="1" dirty="0" smtClean="0">
                <a:solidFill>
                  <a:srgbClr val="FFFF00"/>
                </a:solidFill>
              </a:rPr>
              <a:t>14.јула 1815. на Дубљу </a:t>
            </a:r>
            <a:r>
              <a:rPr lang="sr-Cyrl-RS" sz="2400" dirty="0" smtClean="0">
                <a:solidFill>
                  <a:srgbClr val="FFFF00"/>
                </a:solidFill>
              </a:rPr>
              <a:t>код Шапца  када је спречен упад босанских </a:t>
            </a:r>
            <a:r>
              <a:rPr lang="sr-Latn-CS" sz="2400" dirty="0" smtClean="0">
                <a:solidFill>
                  <a:srgbClr val="FFFF00"/>
                </a:solidFill>
              </a:rPr>
              <a:t>T</a:t>
            </a:r>
            <a:r>
              <a:rPr lang="sr-Cyrl-RS" sz="2400" dirty="0" smtClean="0">
                <a:solidFill>
                  <a:srgbClr val="FFFF00"/>
                </a:solidFill>
              </a:rPr>
              <a:t>урака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357694"/>
            <a:ext cx="928694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Donut 3"/>
          <p:cNvSpPr/>
          <p:nvPr/>
        </p:nvSpPr>
        <p:spPr>
          <a:xfrm>
            <a:off x="3707904" y="3861048"/>
            <a:ext cx="144016" cy="144016"/>
          </a:xfrm>
          <a:prstGeom prst="donu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93305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FF0000"/>
                </a:solidFill>
              </a:rPr>
              <a:t>Таково</a:t>
            </a:r>
            <a:endParaRPr lang="sr-Latn-C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71703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1815.</a:t>
            </a:r>
            <a:endParaRPr lang="sr-Latn-CS" sz="1600" dirty="0">
              <a:solidFill>
                <a:srgbClr val="FF0000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211960" y="3717032"/>
            <a:ext cx="1656184" cy="432048"/>
          </a:xfrm>
          <a:prstGeom prst="donut">
            <a:avLst>
              <a:gd name="adj" fmla="val 11710"/>
            </a:avLst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555776" y="4365104"/>
            <a:ext cx="1584176" cy="360040"/>
          </a:xfrm>
          <a:prstGeom prst="donut">
            <a:avLst>
              <a:gd name="adj" fmla="val 7065"/>
            </a:avLst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915816" y="5733256"/>
            <a:ext cx="1728192" cy="288032"/>
          </a:xfrm>
          <a:prstGeom prst="donut">
            <a:avLst>
              <a:gd name="adj" fmla="val 3726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1763688" y="1124744"/>
            <a:ext cx="72008" cy="144016"/>
          </a:xfrm>
          <a:prstGeom prst="donu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105273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rgbClr val="FF0000"/>
                </a:solidFill>
              </a:rPr>
              <a:t>Дубље </a:t>
            </a:r>
            <a:endParaRPr lang="sr-Latn-C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4653136"/>
            <a:ext cx="1440160" cy="2769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rgbClr val="FF0000"/>
                </a:solidFill>
              </a:rPr>
              <a:t>Љубић</a:t>
            </a:r>
            <a:endParaRPr lang="sr-Latn-CS" sz="12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43808" y="162880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04048" y="1700808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1720" y="3356992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300192" y="428604"/>
            <a:ext cx="2843808" cy="336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Милошев план устанка 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72200" y="476672"/>
            <a:ext cx="277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  </a:t>
            </a:r>
            <a:endParaRPr lang="sr-Latn-CS" dirty="0"/>
          </a:p>
        </p:txBody>
      </p:sp>
      <p:pic>
        <p:nvPicPr>
          <p:cNvPr id="1026" name="Picture 2" descr="C:\Users\osdudovica3\Desktop\II SRPSKI\milo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924944"/>
            <a:ext cx="563357" cy="816868"/>
          </a:xfrm>
          <a:prstGeom prst="rect">
            <a:avLst/>
          </a:prstGeom>
          <a:noFill/>
        </p:spPr>
      </p:pic>
      <p:pic>
        <p:nvPicPr>
          <p:cNvPr id="1027" name="Picture 3" descr="C:\Users\osdudovica3\Desktop\II SRPSKI\index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500306"/>
            <a:ext cx="776287" cy="762000"/>
          </a:xfrm>
          <a:prstGeom prst="rect">
            <a:avLst/>
          </a:prstGeom>
          <a:noFill/>
        </p:spPr>
      </p:pic>
      <p:pic>
        <p:nvPicPr>
          <p:cNvPr id="1028" name="Picture 4" descr="C:\Users\osdudovica3\Desktop\II SRPSKI\images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844824"/>
            <a:ext cx="570669" cy="795933"/>
          </a:xfrm>
          <a:prstGeom prst="rect">
            <a:avLst/>
          </a:prstGeom>
          <a:noFill/>
        </p:spPr>
      </p:pic>
      <p:sp>
        <p:nvSpPr>
          <p:cNvPr id="20" name="Action Button: Home 19">
            <a:hlinkClick r:id="rId8" action="ppaction://hlinksldjump" highlightClick="1"/>
          </p:cNvPr>
          <p:cNvSpPr/>
          <p:nvPr/>
        </p:nvSpPr>
        <p:spPr>
          <a:xfrm>
            <a:off x="0" y="0"/>
            <a:ext cx="467544" cy="332656"/>
          </a:xfrm>
          <a:prstGeom prst="actionButtonHome">
            <a:avLst/>
          </a:prstGeom>
          <a:solidFill>
            <a:srgbClr val="CA6CC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621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Шта приказује ова карта: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785794"/>
            <a:ext cx="928694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11" grpId="0" animBg="1"/>
      <p:bldP spid="14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ak.fbcdn.net/sphotos-c.ak/hphotos-ak-xfp1/v/t1.0-9/11013151_603064529824107_5673653972469799857_n.jpg?oh=f13e468241704c1b218b5410d818f990&amp;oe=55D15624&amp;__gda__=1439807661_ce48009e927708df25a93b543ea53b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57435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00702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Ова слика приказује: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72206"/>
            <a:ext cx="3571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 )  бој на Дубљу 1815</a:t>
            </a:r>
            <a:r>
              <a:rPr lang="sr-Latn-RS" sz="2400" b="1" dirty="0" smtClean="0"/>
              <a:t>.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607220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б) бој на Љубићу 1815</a:t>
            </a:r>
            <a:r>
              <a:rPr lang="sr-Latn-RS" sz="2400" b="1" dirty="0" smtClean="0"/>
              <a:t>.</a:t>
            </a:r>
            <a:r>
              <a:rPr lang="sr-Cyrl-RS" sz="2400" b="1" dirty="0" smtClean="0"/>
              <a:t>   </a:t>
            </a:r>
            <a:endParaRPr lang="en-US" sz="2400" b="1" dirty="0"/>
          </a:p>
        </p:txBody>
      </p:sp>
      <p:pic>
        <p:nvPicPr>
          <p:cNvPr id="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715016"/>
            <a:ext cx="92869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content-vie.xx.fbcdn.net/hphotos-xpf1/v/t1.0-9/1898035_603064446490782_354467781845576707_n.jpg?oh=b6812b5f84efdfd56f19b09746f7bde9&amp;oe=55DAE2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829050" cy="476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Ова слика приказује: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57148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а) Погибију Танаска Рајића на топу 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1928802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б) Погибију Хајудк  Вељка на топу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29264"/>
            <a:ext cx="83582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Споразум Милош- Марашлија уводи се </a:t>
            </a:r>
            <a:r>
              <a:rPr lang="sr-Cyrl-RS" dirty="0" smtClean="0"/>
              <a:t>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000108"/>
            <a:ext cx="928694" cy="857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43372" y="3000372"/>
            <a:ext cx="500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</a:rPr>
              <a:t>Борбе  у </a:t>
            </a:r>
            <a:r>
              <a:rPr lang="en-US" sz="2400" dirty="0" smtClean="0">
                <a:solidFill>
                  <a:srgbClr val="FFFF00"/>
                </a:solidFill>
              </a:rPr>
              <a:t>II </a:t>
            </a:r>
            <a:r>
              <a:rPr lang="sr-Cyrl-RS" sz="2400" dirty="0" smtClean="0">
                <a:solidFill>
                  <a:srgbClr val="FFFF00"/>
                </a:solidFill>
              </a:rPr>
              <a:t>српском устанку вођене су :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378619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</a:t>
            </a:r>
            <a:r>
              <a:rPr lang="sr-Cyrl-RS" sz="2400" dirty="0" smtClean="0"/>
              <a:t>а) Три године 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34" y="435769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 б) Три месеца</a:t>
            </a:r>
            <a:endParaRPr lang="en-US" sz="2400" dirty="0"/>
          </a:p>
        </p:txBody>
      </p:sp>
      <p:pic>
        <p:nvPicPr>
          <p:cNvPr id="17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256"/>
            <a:ext cx="928694" cy="8572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5720" y="614364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а) </a:t>
            </a:r>
            <a:r>
              <a:rPr lang="sr-Cyrl-RS" sz="2400" b="1" dirty="0" smtClean="0"/>
              <a:t>полуаутономија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57686" y="614364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б)</a:t>
            </a:r>
            <a:r>
              <a:rPr lang="sr-Cyrl-RS" sz="2400" b="1" dirty="0" smtClean="0"/>
              <a:t> аутономија</a:t>
            </a:r>
            <a:endParaRPr lang="en-US" sz="2400" dirty="0" smtClean="0"/>
          </a:p>
          <a:p>
            <a:r>
              <a:rPr lang="sr-Cyrl-RS" sz="2400" dirty="0" smtClean="0"/>
              <a:t> </a:t>
            </a:r>
            <a:endParaRPr lang="en-US" sz="2400" dirty="0"/>
          </a:p>
        </p:txBody>
      </p:sp>
      <p:pic>
        <p:nvPicPr>
          <p:cNvPr id="20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5715016"/>
            <a:ext cx="928694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727</TotalTime>
  <Words>430</Words>
  <Application>Microsoft Office PowerPoint</Application>
  <PresentationFormat>On-screen Show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osdudovica3</dc:creator>
  <cp:lastModifiedBy>Windows User</cp:lastModifiedBy>
  <cp:revision>123</cp:revision>
  <dcterms:created xsi:type="dcterms:W3CDTF">2011-03-22T21:15:21Z</dcterms:created>
  <dcterms:modified xsi:type="dcterms:W3CDTF">2018-03-29T16:21:50Z</dcterms:modified>
</cp:coreProperties>
</file>